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9" r:id="rId5"/>
    <p:sldId id="270" r:id="rId6"/>
    <p:sldId id="271" r:id="rId7"/>
    <p:sldId id="272" r:id="rId8"/>
    <p:sldId id="273" r:id="rId9"/>
    <p:sldId id="274" r:id="rId10"/>
    <p:sldId id="275" r:id="rId11"/>
    <p:sldId id="276" r:id="rId12"/>
    <p:sldId id="261" r:id="rId13"/>
    <p:sldId id="262" r:id="rId14"/>
    <p:sldId id="265" r:id="rId15"/>
    <p:sldId id="266" r:id="rId16"/>
    <p:sldId id="263" r:id="rId17"/>
    <p:sldId id="264" r:id="rId18"/>
    <p:sldId id="267"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6C682"/>
    <a:srgbClr val="825700"/>
    <a:srgbClr val="582C00"/>
    <a:srgbClr val="1E0800"/>
    <a:srgbClr val="412C00"/>
    <a:srgbClr val="D8C682"/>
    <a:srgbClr val="CBB65D"/>
    <a:srgbClr val="CFB863"/>
    <a:srgbClr val="D157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43" autoAdjust="0"/>
    <p:restoredTop sz="94453" autoAdjust="0"/>
  </p:normalViewPr>
  <p:slideViewPr>
    <p:cSldViewPr>
      <p:cViewPr>
        <p:scale>
          <a:sx n="82" d="100"/>
          <a:sy n="82" d="100"/>
        </p:scale>
        <p:origin x="-48"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166533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3074320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4001460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AA909F-5D95-4D62-BC02-F840C8F8AC11}"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3127472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A909F-5D95-4D62-BC02-F840C8F8AC11}" type="datetimeFigureOut">
              <a:rPr lang="en-US" smtClean="0"/>
              <a:t>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3610388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AA909F-5D95-4D62-BC02-F840C8F8AC11}"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3634916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AA909F-5D95-4D62-BC02-F840C8F8AC11}" type="datetimeFigureOut">
              <a:rPr lang="en-US" smtClean="0"/>
              <a:t>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252739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AA909F-5D95-4D62-BC02-F840C8F8AC11}" type="datetimeFigureOut">
              <a:rPr lang="en-US" smtClean="0"/>
              <a:t>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2428218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A909F-5D95-4D62-BC02-F840C8F8AC11}" type="datetimeFigureOut">
              <a:rPr lang="en-US" smtClean="0"/>
              <a:t>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2799308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417942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AA909F-5D95-4D62-BC02-F840C8F8AC11}" type="datetimeFigureOut">
              <a:rPr lang="en-US" smtClean="0"/>
              <a:t>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5CECCD-2B96-42DD-96DC-B5EEDCA8FF9C}" type="slidenum">
              <a:rPr lang="en-US" smtClean="0"/>
              <a:t>‹#›</a:t>
            </a:fld>
            <a:endParaRPr lang="en-US"/>
          </a:p>
        </p:txBody>
      </p:sp>
    </p:spTree>
    <p:extLst>
      <p:ext uri="{BB962C8B-B14F-4D97-AF65-F5344CB8AC3E}">
        <p14:creationId xmlns:p14="http://schemas.microsoft.com/office/powerpoint/2010/main" val="105204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A909F-5D95-4D62-BC02-F840C8F8AC11}" type="datetimeFigureOut">
              <a:rPr lang="en-US" smtClean="0"/>
              <a:t>1/15/2013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5CECCD-2B96-42DD-96DC-B5EEDCA8FF9C}" type="slidenum">
              <a:rPr lang="en-US" smtClean="0"/>
              <a:t>‹#›</a:t>
            </a:fld>
            <a:endParaRPr lang="en-US"/>
          </a:p>
        </p:txBody>
      </p:sp>
    </p:spTree>
    <p:extLst>
      <p:ext uri="{BB962C8B-B14F-4D97-AF65-F5344CB8AC3E}">
        <p14:creationId xmlns:p14="http://schemas.microsoft.com/office/powerpoint/2010/main" val="2403772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48200" y="3581400"/>
            <a:ext cx="4953000" cy="1569660"/>
          </a:xfrm>
          <a:prstGeom prst="rect">
            <a:avLst/>
          </a:prstGeom>
          <a:noFill/>
        </p:spPr>
        <p:txBody>
          <a:bodyPr wrap="square" rtlCol="0">
            <a:spAutoFit/>
          </a:bodyPr>
          <a:lstStyle/>
          <a:p>
            <a:r>
              <a:rPr lang="en-US" sz="9600" dirty="0" smtClean="0">
                <a:ln w="6350">
                  <a:solidFill>
                    <a:sysClr val="windowText" lastClr="000000"/>
                  </a:solidFill>
                </a:ln>
                <a:solidFill>
                  <a:srgbClr val="825700"/>
                </a:solidFill>
                <a:latin typeface="Papyrus" pitchFamily="66" charset="0"/>
              </a:rPr>
              <a:t>12-14</a:t>
            </a:r>
            <a:endParaRPr lang="en-US" sz="9600" dirty="0">
              <a:ln w="6350">
                <a:solidFill>
                  <a:sysClr val="windowText" lastClr="000000"/>
                </a:solidFill>
              </a:ln>
              <a:solidFill>
                <a:srgbClr val="825700"/>
              </a:solidFill>
              <a:latin typeface="Papyrus" pitchFamily="66" charset="0"/>
            </a:endParaRPr>
          </a:p>
        </p:txBody>
      </p:sp>
      <p:pic>
        <p:nvPicPr>
          <p:cNvPr id="1027" name="Picture 3" descr="C:\Users\Ken\AppData\Local\Microsoft\Windows\Temporary Internet Files\Content.IE5\T5T34V6U\MC900433863[1].png"/>
          <p:cNvPicPr>
            <a:picLocks noChangeAspect="1" noChangeArrowheads="1"/>
          </p:cNvPicPr>
          <p:nvPr/>
        </p:nvPicPr>
        <p:blipFill>
          <a:blip r:embed="rId3">
            <a:extLst>
              <a:ext uri="{BEBA8EAE-BF5A-486C-A8C5-ECC9F3942E4B}">
                <a14:imgProps xmlns:a14="http://schemas.microsoft.com/office/drawing/2010/main">
                  <a14:imgLayer r:embed="rId4">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extBox 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8257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825700"/>
              </a:solidFill>
              <a:effectLst>
                <a:outerShdw blurRad="50800" dist="38100" dir="2700000" algn="tl" rotWithShape="0">
                  <a:schemeClr val="bg1">
                    <a:alpha val="40000"/>
                  </a:schemeClr>
                </a:outerShdw>
              </a:effectLst>
              <a:latin typeface="Viner Hand ITC" pitchFamily="66" charset="0"/>
            </a:endParaRPr>
          </a:p>
        </p:txBody>
      </p:sp>
    </p:spTree>
    <p:extLst>
      <p:ext uri="{BB962C8B-B14F-4D97-AF65-F5344CB8AC3E}">
        <p14:creationId xmlns:p14="http://schemas.microsoft.com/office/powerpoint/2010/main" val="92091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r>
              <a:rPr lang="en-US" sz="3200" dirty="0">
                <a:solidFill>
                  <a:srgbClr val="FFFFFF"/>
                </a:solidFill>
              </a:rPr>
              <a:t>Greet </a:t>
            </a:r>
            <a:r>
              <a:rPr lang="en-US" sz="3200" dirty="0"/>
              <a:t>~ literally, </a:t>
            </a:r>
            <a:r>
              <a:rPr lang="en-US" sz="3200" i="1" dirty="0"/>
              <a:t>bless</a:t>
            </a:r>
            <a:endParaRPr lang="en-US" sz="3200" dirty="0"/>
          </a:p>
        </p:txBody>
      </p:sp>
      <p:sp>
        <p:nvSpPr>
          <p:cNvPr id="4" name="TextBox 3"/>
          <p:cNvSpPr txBox="1"/>
          <p:nvPr/>
        </p:nvSpPr>
        <p:spPr>
          <a:xfrm>
            <a:off x="457200" y="1548825"/>
            <a:ext cx="8310562" cy="3046988"/>
          </a:xfrm>
          <a:prstGeom prst="rect">
            <a:avLst/>
          </a:prstGeom>
          <a:noFill/>
        </p:spPr>
        <p:txBody>
          <a:bodyPr wrap="square" rtlCol="0">
            <a:spAutoFit/>
          </a:bodyPr>
          <a:lstStyle/>
          <a:p>
            <a:r>
              <a:rPr lang="en-US" sz="3200" dirty="0">
                <a:solidFill>
                  <a:srgbClr val="FFFFFF"/>
                </a:solidFill>
              </a:rPr>
              <a:t>David </a:t>
            </a:r>
            <a:r>
              <a:rPr lang="en-US" sz="3200" dirty="0" err="1">
                <a:solidFill>
                  <a:srgbClr val="FFFFFF"/>
                </a:solidFill>
              </a:rPr>
              <a:t>Guzik</a:t>
            </a:r>
            <a:r>
              <a:rPr lang="en-US" sz="3200" dirty="0">
                <a:solidFill>
                  <a:srgbClr val="FFFFFF"/>
                </a:solidFill>
              </a:rPr>
              <a:t> ~ </a:t>
            </a:r>
            <a:r>
              <a:rPr lang="en-US" sz="3200" dirty="0"/>
              <a:t>"In </a:t>
            </a:r>
            <a:r>
              <a:rPr lang="en-US" sz="3200" dirty="0" smtClean="0"/>
              <a:t>wanting to</a:t>
            </a:r>
            <a:r>
              <a:rPr lang="en-US" sz="3200" dirty="0"/>
              <a:t> </a:t>
            </a:r>
            <a:r>
              <a:rPr lang="en-US" sz="3200" i="1" dirty="0" smtClean="0"/>
              <a:t>bless</a:t>
            </a:r>
            <a:r>
              <a:rPr lang="en-US" sz="3200" dirty="0" smtClean="0"/>
              <a:t> Samuel, </a:t>
            </a:r>
            <a:r>
              <a:rPr lang="en-US" sz="3200" dirty="0"/>
              <a:t>Saul may also be trying to show Samuel how spiritual he is. He is like a child who gets caught with his hand in the cookie jar, and then says to mom, 'Let’s pray!'"</a:t>
            </a:r>
          </a:p>
        </p:txBody>
      </p:sp>
    </p:spTree>
    <p:extLst>
      <p:ext uri="{BB962C8B-B14F-4D97-AF65-F5344CB8AC3E}">
        <p14:creationId xmlns:p14="http://schemas.microsoft.com/office/powerpoint/2010/main" val="2507399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93956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pPr>
              <a:tabLst>
                <a:tab pos="4114800" algn="l"/>
              </a:tabLst>
            </a:pPr>
            <a:r>
              <a:rPr lang="en-US" sz="3200" dirty="0">
                <a:solidFill>
                  <a:srgbClr val="FFFFFF"/>
                </a:solidFill>
              </a:rPr>
              <a:t>Blacksmith</a:t>
            </a:r>
            <a:r>
              <a:rPr lang="en-US" sz="3200" dirty="0"/>
              <a:t> ~ KJV, </a:t>
            </a:r>
            <a:r>
              <a:rPr lang="en-US" sz="3200" dirty="0">
                <a:solidFill>
                  <a:srgbClr val="FFFFFF"/>
                </a:solidFill>
              </a:rPr>
              <a:t>smith</a:t>
            </a:r>
            <a:endParaRPr lang="en-US" sz="3200" dirty="0">
              <a:solidFill>
                <a:srgbClr val="FFFFFF"/>
              </a:solidFill>
              <a:latin typeface="+mj-lt"/>
            </a:endParaRPr>
          </a:p>
        </p:txBody>
      </p:sp>
    </p:spTree>
    <p:extLst>
      <p:ext uri="{BB962C8B-B14F-4D97-AF65-F5344CB8AC3E}">
        <p14:creationId xmlns:p14="http://schemas.microsoft.com/office/powerpoint/2010/main" val="3828196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3572966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r>
              <a:rPr lang="en-US" sz="3200" dirty="0" err="1">
                <a:solidFill>
                  <a:srgbClr val="FFFFFF"/>
                </a:solidFill>
              </a:rPr>
              <a:t>Bozez</a:t>
            </a:r>
            <a:r>
              <a:rPr lang="en-US" sz="3200" dirty="0"/>
              <a:t> ~ </a:t>
            </a:r>
            <a:r>
              <a:rPr lang="en-US" sz="3200" i="1" dirty="0"/>
              <a:t>shining</a:t>
            </a:r>
            <a:endParaRPr lang="en-US" sz="3200" dirty="0">
              <a:solidFill>
                <a:srgbClr val="FFFFFF"/>
              </a:solidFill>
            </a:endParaRPr>
          </a:p>
        </p:txBody>
      </p:sp>
      <p:sp>
        <p:nvSpPr>
          <p:cNvPr id="4" name="TextBox 3"/>
          <p:cNvSpPr txBox="1"/>
          <p:nvPr/>
        </p:nvSpPr>
        <p:spPr>
          <a:xfrm>
            <a:off x="457200" y="1538208"/>
            <a:ext cx="8310562" cy="584775"/>
          </a:xfrm>
          <a:prstGeom prst="rect">
            <a:avLst/>
          </a:prstGeom>
          <a:noFill/>
        </p:spPr>
        <p:txBody>
          <a:bodyPr wrap="square" rtlCol="0">
            <a:spAutoFit/>
          </a:bodyPr>
          <a:lstStyle/>
          <a:p>
            <a:r>
              <a:rPr lang="en-US" sz="3200" dirty="0" err="1">
                <a:solidFill>
                  <a:srgbClr val="FFFFFF"/>
                </a:solidFill>
              </a:rPr>
              <a:t>Seneh</a:t>
            </a:r>
            <a:r>
              <a:rPr lang="en-US" sz="3200" dirty="0"/>
              <a:t> ~ </a:t>
            </a:r>
            <a:r>
              <a:rPr lang="en-US" sz="3200" i="1" dirty="0"/>
              <a:t>thorny</a:t>
            </a:r>
            <a:r>
              <a:rPr lang="en-US" sz="3200" dirty="0"/>
              <a:t> </a:t>
            </a:r>
            <a:endParaRPr lang="en-US" sz="3200" dirty="0">
              <a:solidFill>
                <a:srgbClr val="FFFFFF"/>
              </a:solidFill>
            </a:endParaRPr>
          </a:p>
        </p:txBody>
      </p:sp>
    </p:spTree>
    <p:extLst>
      <p:ext uri="{BB962C8B-B14F-4D97-AF65-F5344CB8AC3E}">
        <p14:creationId xmlns:p14="http://schemas.microsoft.com/office/powerpoint/2010/main" val="3945871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3789471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584775"/>
          </a:xfrm>
          <a:prstGeom prst="rect">
            <a:avLst/>
          </a:prstGeom>
          <a:noFill/>
        </p:spPr>
        <p:txBody>
          <a:bodyPr wrap="square" rtlCol="0">
            <a:spAutoFit/>
          </a:bodyPr>
          <a:lstStyle/>
          <a:p>
            <a:pPr>
              <a:tabLst>
                <a:tab pos="4114800" algn="l"/>
              </a:tabLst>
            </a:pPr>
            <a:r>
              <a:rPr lang="en-US" sz="3200" dirty="0">
                <a:solidFill>
                  <a:srgbClr val="FFFFFF"/>
                </a:solidFill>
              </a:rPr>
              <a:t>Great confusion </a:t>
            </a:r>
            <a:r>
              <a:rPr lang="en-US" sz="3200" dirty="0"/>
              <a:t>~ KJV, </a:t>
            </a:r>
            <a:r>
              <a:rPr lang="en-US" sz="3200" dirty="0">
                <a:solidFill>
                  <a:srgbClr val="FFFFFF"/>
                </a:solidFill>
              </a:rPr>
              <a:t>great discomfiture</a:t>
            </a:r>
            <a:endParaRPr lang="en-US" sz="3200" dirty="0">
              <a:solidFill>
                <a:srgbClr val="FFFFFF"/>
              </a:solidFill>
              <a:latin typeface="+mj-lt"/>
            </a:endParaRPr>
          </a:p>
        </p:txBody>
      </p:sp>
    </p:spTree>
    <p:extLst>
      <p:ext uri="{BB962C8B-B14F-4D97-AF65-F5344CB8AC3E}">
        <p14:creationId xmlns:p14="http://schemas.microsoft.com/office/powerpoint/2010/main" val="2752560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617420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569660"/>
          </a:xfrm>
          <a:prstGeom prst="rect">
            <a:avLst/>
          </a:prstGeom>
          <a:noFill/>
        </p:spPr>
        <p:txBody>
          <a:bodyPr wrap="square" rtlCol="0">
            <a:spAutoFit/>
          </a:bodyPr>
          <a:lstStyle/>
          <a:p>
            <a:r>
              <a:rPr lang="en-US" sz="3200" dirty="0"/>
              <a:t>Jam. 3:1 ~ </a:t>
            </a:r>
            <a:r>
              <a:rPr lang="en-US" sz="3200" i="1" dirty="0">
                <a:solidFill>
                  <a:srgbClr val="FFFFFF"/>
                </a:solidFill>
              </a:rPr>
              <a:t>M</a:t>
            </a:r>
            <a:r>
              <a:rPr lang="en-US" sz="3200" dirty="0">
                <a:solidFill>
                  <a:srgbClr val="FFFFFF"/>
                </a:solidFill>
              </a:rPr>
              <a:t>y brethren, let not many of you become 	teachers, knowing that we shall receive a stricter judgment.</a:t>
            </a:r>
          </a:p>
        </p:txBody>
      </p:sp>
      <p:sp>
        <p:nvSpPr>
          <p:cNvPr id="4" name="TextBox 3"/>
          <p:cNvSpPr txBox="1"/>
          <p:nvPr/>
        </p:nvSpPr>
        <p:spPr>
          <a:xfrm>
            <a:off x="457200" y="2537391"/>
            <a:ext cx="8310562" cy="3046988"/>
          </a:xfrm>
          <a:prstGeom prst="rect">
            <a:avLst/>
          </a:prstGeom>
          <a:noFill/>
        </p:spPr>
        <p:txBody>
          <a:bodyPr wrap="square" rtlCol="0">
            <a:spAutoFit/>
          </a:bodyPr>
          <a:lstStyle/>
          <a:p>
            <a:r>
              <a:rPr lang="en-US" sz="3200" dirty="0" err="1"/>
              <a:t>Ezek</a:t>
            </a:r>
            <a:r>
              <a:rPr lang="en-US" sz="3200" dirty="0"/>
              <a:t> 18:20 ~ </a:t>
            </a:r>
            <a:r>
              <a:rPr lang="en-US" sz="3200" dirty="0">
                <a:solidFill>
                  <a:srgbClr val="FFFFFF"/>
                </a:solidFill>
              </a:rPr>
              <a:t>The soul who sins shall die. The son shall 	not bear the guilt of the father, nor the father bear the guilt of the son. The righteousness of the righteous shall be upon himself, and the wickedness of the wicked shall be upon himself.</a:t>
            </a:r>
          </a:p>
        </p:txBody>
      </p:sp>
    </p:spTree>
    <p:extLst>
      <p:ext uri="{BB962C8B-B14F-4D97-AF65-F5344CB8AC3E}">
        <p14:creationId xmlns:p14="http://schemas.microsoft.com/office/powerpoint/2010/main" val="3403039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5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391132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554545"/>
          </a:xfrm>
          <a:prstGeom prst="rect">
            <a:avLst/>
          </a:prstGeom>
          <a:noFill/>
        </p:spPr>
        <p:txBody>
          <a:bodyPr wrap="square" rtlCol="0">
            <a:spAutoFit/>
          </a:bodyPr>
          <a:lstStyle/>
          <a:p>
            <a:pPr>
              <a:tabLst>
                <a:tab pos="4114800" algn="l"/>
              </a:tabLst>
            </a:pPr>
            <a:r>
              <a:rPr lang="en-US" sz="3200" dirty="0">
                <a:solidFill>
                  <a:srgbClr val="FFFFFF"/>
                </a:solidFill>
              </a:rPr>
              <a:t>C. H. Spurgeon ~ </a:t>
            </a:r>
            <a:r>
              <a:rPr lang="en-US" sz="3200" dirty="0"/>
              <a:t>“Samuel had become so rooted in the habit of prayer for the people that he seems to start at the very thought of bringing his intercession to an end.”</a:t>
            </a:r>
            <a:endParaRPr lang="en-US" sz="3200" dirty="0">
              <a:solidFill>
                <a:srgbClr val="FFFFFF"/>
              </a:solidFill>
              <a:latin typeface="+mj-lt"/>
            </a:endParaRPr>
          </a:p>
        </p:txBody>
      </p:sp>
    </p:spTree>
    <p:extLst>
      <p:ext uri="{BB962C8B-B14F-4D97-AF65-F5344CB8AC3E}">
        <p14:creationId xmlns:p14="http://schemas.microsoft.com/office/powerpoint/2010/main" val="3946446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776521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4031873"/>
          </a:xfrm>
          <a:prstGeom prst="rect">
            <a:avLst/>
          </a:prstGeom>
          <a:noFill/>
        </p:spPr>
        <p:txBody>
          <a:bodyPr wrap="square" rtlCol="0">
            <a:spAutoFit/>
          </a:bodyPr>
          <a:lstStyle/>
          <a:p>
            <a:pPr>
              <a:tabLst>
                <a:tab pos="4114800" algn="l"/>
              </a:tabLst>
            </a:pPr>
            <a:r>
              <a:rPr lang="en-US" sz="3200" dirty="0"/>
              <a:t>Matt 10:32-33 ~ </a:t>
            </a:r>
            <a:r>
              <a:rPr lang="en-US" sz="3200" baseline="30000" dirty="0"/>
              <a:t>32 </a:t>
            </a:r>
            <a:r>
              <a:rPr lang="en-US" sz="3200" dirty="0">
                <a:solidFill>
                  <a:srgbClr val="FFFFFF"/>
                </a:solidFill>
              </a:rPr>
              <a:t>Do not fear therefore; you are of more value than many sparrows. Therefore whoever confesses Me before men, him I will also confess before My Father who is in heaven.</a:t>
            </a:r>
            <a:r>
              <a:rPr lang="en-US" sz="3200" dirty="0"/>
              <a:t> </a:t>
            </a:r>
            <a:r>
              <a:rPr lang="en-US" sz="3200" baseline="30000" dirty="0"/>
              <a:t>33</a:t>
            </a:r>
            <a:r>
              <a:rPr lang="en-US" sz="3200" dirty="0"/>
              <a:t> </a:t>
            </a:r>
            <a:r>
              <a:rPr lang="en-US" sz="3200" dirty="0">
                <a:solidFill>
                  <a:srgbClr val="FFFFFF"/>
                </a:solidFill>
              </a:rPr>
              <a:t>But whoever denies Me before men, him I will also deny before My Father who is in heaven.</a:t>
            </a:r>
            <a:endParaRPr lang="en-US" sz="3200" dirty="0">
              <a:solidFill>
                <a:srgbClr val="FFFFFF"/>
              </a:solidFill>
              <a:latin typeface="+mj-lt"/>
            </a:endParaRPr>
          </a:p>
        </p:txBody>
      </p:sp>
    </p:spTree>
    <p:extLst>
      <p:ext uri="{BB962C8B-B14F-4D97-AF65-F5344CB8AC3E}">
        <p14:creationId xmlns:p14="http://schemas.microsoft.com/office/powerpoint/2010/main" val="1422848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499292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1077218"/>
          </a:xfrm>
          <a:prstGeom prst="rect">
            <a:avLst/>
          </a:prstGeom>
          <a:noFill/>
        </p:spPr>
        <p:txBody>
          <a:bodyPr wrap="square" rtlCol="0">
            <a:spAutoFit/>
          </a:bodyPr>
          <a:lstStyle/>
          <a:p>
            <a:r>
              <a:rPr lang="en-US" sz="3200" dirty="0">
                <a:solidFill>
                  <a:srgbClr val="FFFFFF"/>
                </a:solidFill>
              </a:rPr>
              <a:t>30,000 chariots </a:t>
            </a:r>
            <a:r>
              <a:rPr lang="en-US" sz="3200" dirty="0"/>
              <a:t>~ some texts read </a:t>
            </a:r>
            <a:r>
              <a:rPr lang="en-US" sz="3200" dirty="0">
                <a:solidFill>
                  <a:srgbClr val="FFFFFF"/>
                </a:solidFill>
              </a:rPr>
              <a:t>3,000 chariots</a:t>
            </a:r>
          </a:p>
        </p:txBody>
      </p:sp>
    </p:spTree>
    <p:extLst>
      <p:ext uri="{BB962C8B-B14F-4D97-AF65-F5344CB8AC3E}">
        <p14:creationId xmlns:p14="http://schemas.microsoft.com/office/powerpoint/2010/main" val="4166510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2289805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noFill/>
                </a:ln>
                <a:solidFill>
                  <a:srgbClr val="E6C682"/>
                </a:solidFill>
                <a:latin typeface="Papyrus" pitchFamily="66" charset="0"/>
              </a:rPr>
              <a:t>12-14</a:t>
            </a:r>
            <a:endParaRPr lang="en-US" sz="7200" dirty="0">
              <a:ln w="6350">
                <a:noFill/>
              </a:ln>
              <a:solidFill>
                <a:srgbClr val="E6C682"/>
              </a:solidFill>
              <a:latin typeface="Papyrus" pitchFamily="66" charset="0"/>
            </a:endParaRPr>
          </a:p>
        </p:txBody>
      </p:sp>
      <p:sp>
        <p:nvSpPr>
          <p:cNvPr id="3" name="TextBox 2"/>
          <p:cNvSpPr txBox="1"/>
          <p:nvPr/>
        </p:nvSpPr>
        <p:spPr>
          <a:xfrm>
            <a:off x="457200" y="1000124"/>
            <a:ext cx="8310562" cy="2554545"/>
          </a:xfrm>
          <a:prstGeom prst="rect">
            <a:avLst/>
          </a:prstGeom>
          <a:noFill/>
        </p:spPr>
        <p:txBody>
          <a:bodyPr wrap="square" rtlCol="0">
            <a:spAutoFit/>
          </a:bodyPr>
          <a:lstStyle/>
          <a:p>
            <a:r>
              <a:rPr lang="en-US" sz="3200" dirty="0">
                <a:solidFill>
                  <a:srgbClr val="FFFFFF"/>
                </a:solidFill>
              </a:rPr>
              <a:t>John Trapp ~ </a:t>
            </a:r>
            <a:r>
              <a:rPr lang="en-US" sz="3200" dirty="0"/>
              <a:t>“If Saul was among the prophets before, will he now be among the priests? Can there be any devotion in disobedience? O vain man! What can it avail to sacrifice to God, against God?”</a:t>
            </a:r>
          </a:p>
        </p:txBody>
      </p:sp>
    </p:spTree>
    <p:extLst>
      <p:ext uri="{BB962C8B-B14F-4D97-AF65-F5344CB8AC3E}">
        <p14:creationId xmlns:p14="http://schemas.microsoft.com/office/powerpoint/2010/main" val="1239632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86200" y="-76200"/>
            <a:ext cx="4953000" cy="1200329"/>
          </a:xfrm>
          <a:prstGeom prst="rect">
            <a:avLst/>
          </a:prstGeom>
          <a:noFill/>
        </p:spPr>
        <p:txBody>
          <a:bodyPr wrap="square" rtlCol="0">
            <a:spAutoFit/>
          </a:bodyPr>
          <a:lstStyle/>
          <a:p>
            <a:r>
              <a:rPr lang="en-US" sz="7200" dirty="0" smtClean="0">
                <a:ln w="6350">
                  <a:solidFill>
                    <a:sysClr val="windowText" lastClr="000000"/>
                  </a:solidFill>
                </a:ln>
                <a:solidFill>
                  <a:srgbClr val="825700"/>
                </a:solidFill>
                <a:latin typeface="Papyrus" pitchFamily="66" charset="0"/>
              </a:rPr>
              <a:t>12-14</a:t>
            </a:r>
            <a:endParaRPr lang="en-US" sz="7200" dirty="0">
              <a:ln w="6350">
                <a:solidFill>
                  <a:sysClr val="windowText" lastClr="000000"/>
                </a:solidFill>
              </a:ln>
              <a:solidFill>
                <a:srgbClr val="825700"/>
              </a:solidFill>
              <a:latin typeface="Papyrus" pitchFamily="66" charset="0"/>
            </a:endParaRPr>
          </a:p>
        </p:txBody>
      </p:sp>
    </p:spTree>
    <p:extLst>
      <p:ext uri="{BB962C8B-B14F-4D97-AF65-F5344CB8AC3E}">
        <p14:creationId xmlns:p14="http://schemas.microsoft.com/office/powerpoint/2010/main" val="1321932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 Samuel">
  <a:themeElements>
    <a:clrScheme name="1 Samuel">
      <a:dk1>
        <a:srgbClr val="E6C682"/>
      </a:dk1>
      <a:lt1>
        <a:srgbClr val="E6C68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tabLst>
            <a:tab pos="4114800" algn="l"/>
          </a:tabLst>
          <a:defRPr sz="3200" dirty="0" smtClean="0">
            <a:solidFill>
              <a:srgbClr val="E6C682"/>
            </a:solidFill>
            <a:latin typeface="Eras Medium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1 Samuel</Template>
  <TotalTime>1339</TotalTime>
  <Words>293</Words>
  <Application>Microsoft Office PowerPoint</Application>
  <PresentationFormat>On-screen Show (4:3)</PresentationFormat>
  <Paragraphs>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1 Samuel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Ken</cp:lastModifiedBy>
  <cp:revision>11</cp:revision>
  <dcterms:created xsi:type="dcterms:W3CDTF">2013-01-16T02:09:50Z</dcterms:created>
  <dcterms:modified xsi:type="dcterms:W3CDTF">2013-01-17T00:28:52Z</dcterms:modified>
</cp:coreProperties>
</file>